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9"/>
  </p:notesMasterIdLst>
  <p:sldIdLst>
    <p:sldId id="256" r:id="rId2"/>
    <p:sldId id="257" r:id="rId3"/>
    <p:sldId id="258" r:id="rId4"/>
    <p:sldId id="259" r:id="rId5"/>
    <p:sldId id="260" r:id="rId6"/>
    <p:sldId id="263" r:id="rId7"/>
    <p:sldId id="261" r:id="rId8"/>
    <p:sldId id="275" r:id="rId9"/>
    <p:sldId id="268" r:id="rId10"/>
    <p:sldId id="269" r:id="rId11"/>
    <p:sldId id="270" r:id="rId12"/>
    <p:sldId id="271" r:id="rId13"/>
    <p:sldId id="264" r:id="rId14"/>
    <p:sldId id="267" r:id="rId15"/>
    <p:sldId id="262" r:id="rId16"/>
    <p:sldId id="265" r:id="rId17"/>
    <p:sldId id="266"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cGurn, Amanda (CDC/OID/NCEZID)" initials="MA(" lastIdx="3" clrIdx="0">
    <p:extLst>
      <p:ext uri="{19B8F6BF-5375-455C-9EA6-DF929625EA0E}">
        <p15:presenceInfo xmlns:p15="http://schemas.microsoft.com/office/powerpoint/2012/main" userId="S-1-5-21-1207783550-2075000910-922709458-347041" providerId="AD"/>
      </p:ext>
    </p:extLst>
  </p:cmAuthor>
  <p:cmAuthor id="2" name="Cohen, Nicole (Nicky) (CDC/OID/NCEZID)" initials="NC" lastIdx="6"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2430" autoAdjust="0"/>
  </p:normalViewPr>
  <p:slideViewPr>
    <p:cSldViewPr snapToGrid="0">
      <p:cViewPr varScale="1">
        <p:scale>
          <a:sx n="81" d="100"/>
          <a:sy n="81" d="100"/>
        </p:scale>
        <p:origin x="70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‹N°›</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err="1">
                <a:solidFill>
                  <a:schemeClr val="tx1"/>
                </a:solidFill>
                <a:effectLst/>
                <a:latin typeface="+mn-lt"/>
                <a:ea typeface="+mn-ea"/>
                <a:cs typeface="+mn-cs"/>
              </a:rPr>
              <a:t>Saluez</a:t>
            </a:r>
            <a:r>
              <a:rPr lang="en-US" sz="1200" i="1" kern="1200" dirty="0">
                <a:solidFill>
                  <a:schemeClr val="tx1"/>
                </a:solidFill>
                <a:effectLst/>
                <a:latin typeface="+mn-lt"/>
                <a:ea typeface="+mn-ea"/>
                <a:cs typeface="+mn-cs"/>
              </a:rPr>
              <a:t> les participants</a:t>
            </a:r>
            <a:r>
              <a:rPr lang="en-US" sz="1200" i="1" kern="1200" baseline="0" dirty="0">
                <a:solidFill>
                  <a:schemeClr val="tx1"/>
                </a:solidFill>
                <a:effectLst/>
                <a:latin typeface="+mn-lt"/>
                <a:ea typeface="+mn-ea"/>
                <a:cs typeface="+mn-cs"/>
              </a:rPr>
              <a:t> et les </a:t>
            </a:r>
            <a:r>
              <a:rPr lang="en-US" sz="1200" i="1" kern="1200" baseline="0" dirty="0" err="1">
                <a:solidFill>
                  <a:schemeClr val="tx1"/>
                </a:solidFill>
                <a:effectLst/>
                <a:latin typeface="+mn-lt"/>
                <a:ea typeface="+mn-ea"/>
                <a:cs typeface="+mn-cs"/>
              </a:rPr>
              <a:t>acceuillez</a:t>
            </a:r>
            <a:r>
              <a:rPr lang="en-US" sz="1200" i="1" kern="1200" baseline="0" dirty="0">
                <a:solidFill>
                  <a:schemeClr val="tx1"/>
                </a:solidFill>
                <a:effectLst/>
                <a:latin typeface="+mn-lt"/>
                <a:ea typeface="+mn-ea"/>
                <a:cs typeface="+mn-cs"/>
              </a:rPr>
              <a:t> au </a:t>
            </a:r>
            <a:r>
              <a:rPr lang="en-US" sz="1200" i="1" kern="1200" baseline="0" dirty="0" err="1">
                <a:solidFill>
                  <a:schemeClr val="tx1"/>
                </a:solidFill>
                <a:effectLst/>
                <a:latin typeface="+mn-lt"/>
                <a:ea typeface="+mn-ea"/>
                <a:cs typeface="+mn-cs"/>
              </a:rPr>
              <a:t>prgramme</a:t>
            </a:r>
            <a:r>
              <a:rPr lang="en-US" sz="1200" i="1" kern="1200" baseline="0" dirty="0">
                <a:solidFill>
                  <a:schemeClr val="tx1"/>
                </a:solidFill>
                <a:effectLst/>
                <a:latin typeface="+mn-lt"/>
                <a:ea typeface="+mn-ea"/>
                <a:cs typeface="+mn-cs"/>
              </a:rPr>
              <a:t> de formation</a:t>
            </a:r>
            <a:r>
              <a:rPr lang="en-US" sz="1200" i="1"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713753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3857610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320374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3679673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1307179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1071744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2710027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dirty="0"/>
          </a:p>
        </p:txBody>
      </p:sp>
    </p:spTree>
    <p:extLst>
      <p:ext uri="{BB962C8B-B14F-4D97-AF65-F5344CB8AC3E}">
        <p14:creationId xmlns:p14="http://schemas.microsoft.com/office/powerpoint/2010/main" val="632064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147269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1530415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3348534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628502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856735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2645288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29888121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5/21/2021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5/21/2021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5/21/2021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5/21/2021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5/21/2021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5/21/2021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5/21/2021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5/21/2021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5/21/2021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2529839"/>
            <a:ext cx="9998467" cy="2247540"/>
          </a:xfrm>
        </p:spPr>
        <p:txBody>
          <a:bodyPr/>
          <a:lstStyle/>
          <a:p>
            <a:br>
              <a:rPr lang="fr-FR" sz="4000" b="1" dirty="0"/>
            </a:br>
            <a:br>
              <a:rPr lang="fr-FR" sz="4000" b="1" dirty="0"/>
            </a:br>
            <a:br>
              <a:rPr lang="fr-FR" sz="4000" b="1" dirty="0"/>
            </a:br>
            <a:br>
              <a:rPr lang="fr-FR" sz="4000" b="1" dirty="0"/>
            </a:br>
            <a:r>
              <a:rPr lang="fr-FR" sz="4000" b="1" dirty="0"/>
              <a:t>Programme de formation de maîtres (PFM)</a:t>
            </a:r>
            <a:br>
              <a:rPr lang="fr-FR" sz="4400" b="1" dirty="0"/>
            </a:br>
            <a:br>
              <a:rPr lang="fr-FR" b="1" dirty="0"/>
            </a:br>
            <a:r>
              <a:rPr lang="fr-FR" sz="4400" b="1" dirty="0"/>
              <a:t>L</a:t>
            </a:r>
            <a:r>
              <a:rPr lang="fr-FR" sz="4000" b="1" dirty="0"/>
              <a:t>a santé publique aux points d'entrée</a:t>
            </a:r>
            <a:br>
              <a:rPr lang="fr-FR" sz="4800" b="1" dirty="0"/>
            </a:br>
            <a:endParaRPr lang="fr-FR" sz="4800" b="1" dirty="0"/>
          </a:p>
        </p:txBody>
      </p:sp>
      <p:sp>
        <p:nvSpPr>
          <p:cNvPr id="3" name="Subtitle 2"/>
          <p:cNvSpPr>
            <a:spLocks noGrp="1"/>
          </p:cNvSpPr>
          <p:nvPr>
            <p:ph type="subTitle" idx="1"/>
          </p:nvPr>
        </p:nvSpPr>
        <p:spPr>
          <a:xfrm>
            <a:off x="1154955" y="4777379"/>
            <a:ext cx="8825658" cy="1612131"/>
          </a:xfrm>
        </p:spPr>
        <p:txBody>
          <a:bodyPr/>
          <a:lstStyle/>
          <a:p>
            <a:r>
              <a:rPr lang="fr-FR" i="1" dirty="0">
                <a:solidFill>
                  <a:srgbClr val="FF0000"/>
                </a:solidFill>
              </a:rPr>
              <a:t>[organisation  ET PAYS]</a:t>
            </a:r>
          </a:p>
          <a:p>
            <a:r>
              <a:rPr lang="fr-FR" i="1" dirty="0">
                <a:solidFill>
                  <a:srgbClr val="FF0000"/>
                </a:solidFill>
              </a:rPr>
              <a:t>[date DE LA FORMATION]</a:t>
            </a:r>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2521" y="2509359"/>
            <a:ext cx="10888218" cy="3780971"/>
          </a:xfrm>
        </p:spPr>
        <p:txBody>
          <a:bodyPr>
            <a:normAutofit lnSpcReduction="10000"/>
          </a:bodyPr>
          <a:lstStyle/>
          <a:p>
            <a:pPr lvl="0"/>
            <a:r>
              <a:rPr lang="fr-FR" dirty="0"/>
              <a:t>Comment vous comptez former votre PDE d'origine</a:t>
            </a:r>
            <a:r>
              <a:rPr lang="en-US" dirty="0"/>
              <a:t>?</a:t>
            </a:r>
          </a:p>
          <a:p>
            <a:pPr lvl="1"/>
            <a:r>
              <a:rPr lang="fr-FR" dirty="0"/>
              <a:t>Sur quels sujets spécifiques du curriculum du PFM allez-vous former ? </a:t>
            </a:r>
          </a:p>
          <a:p>
            <a:pPr lvl="1"/>
            <a:r>
              <a:rPr lang="fr-FR" dirty="0"/>
              <a:t>Quel personnel de votre PDE d'origine souhaitez-vous former (par exemple, [agence sanitaire du PDE], douanes, immigration, compagnies aériennes, agents maritimes, etc.)</a:t>
            </a:r>
          </a:p>
          <a:p>
            <a:pPr lvl="1"/>
            <a:r>
              <a:rPr lang="fr-FR" dirty="0"/>
              <a:t>Quelles seront vos principales méthodologies de formation ? (Par exemple : exposés, jeux de rôle, une combinaison de ces méthodes, </a:t>
            </a:r>
            <a:r>
              <a:rPr lang="fr-FR" dirty="0" err="1"/>
              <a:t>etc</a:t>
            </a:r>
            <a:r>
              <a:rPr lang="fr-FR" dirty="0"/>
              <a:t>).</a:t>
            </a:r>
          </a:p>
          <a:p>
            <a:pPr lvl="1"/>
            <a:r>
              <a:rPr lang="fr-FR" dirty="0"/>
              <a:t>Quels matériels utiliserez-vous ?</a:t>
            </a:r>
          </a:p>
          <a:p>
            <a:pPr lvl="1"/>
            <a:r>
              <a:rPr lang="fr-FR" dirty="0"/>
              <a:t>Quel est le calendrier que vous prévoyez pour cette formation ? </a:t>
            </a:r>
          </a:p>
          <a:p>
            <a:pPr lvl="0"/>
            <a:r>
              <a:rPr lang="fr-FR" dirty="0"/>
              <a:t>Comment prévoyez-vous former les </a:t>
            </a:r>
            <a:r>
              <a:rPr lang="fr-FR" dirty="0">
                <a:solidFill>
                  <a:srgbClr val="FF0000"/>
                </a:solidFill>
              </a:rPr>
              <a:t>[nombre de] </a:t>
            </a:r>
            <a:r>
              <a:rPr lang="fr-FR" dirty="0"/>
              <a:t>PDE supplémentaires qui vous ont été attribués ?</a:t>
            </a:r>
          </a:p>
          <a:p>
            <a:pPr lvl="0"/>
            <a:r>
              <a:rPr lang="fr-FR" dirty="0"/>
              <a:t>Répondez aux mêmes questions que vous avez posées pour votre PDE d'origine, mais n'oubliez pas les considérations pour </a:t>
            </a:r>
            <a:r>
              <a:rPr lang="fr-FR" dirty="0">
                <a:solidFill>
                  <a:srgbClr val="FF0000"/>
                </a:solidFill>
              </a:rPr>
              <a:t>[ce/ces]</a:t>
            </a:r>
            <a:r>
              <a:rPr lang="fr-FR" dirty="0"/>
              <a:t> PDE, comme indiqué ci-dessus.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sp>
        <p:nvSpPr>
          <p:cNvPr id="5" name="Title 1"/>
          <p:cNvSpPr>
            <a:spLocks noGrp="1"/>
          </p:cNvSpPr>
          <p:nvPr>
            <p:ph type="title"/>
          </p:nvPr>
        </p:nvSpPr>
        <p:spPr>
          <a:xfrm>
            <a:off x="2528215" y="970892"/>
            <a:ext cx="7824325" cy="706964"/>
          </a:xfrm>
        </p:spPr>
        <p:txBody>
          <a:bodyPr/>
          <a:lstStyle/>
          <a:p>
            <a:r>
              <a:rPr lang="fr-FR" dirty="0"/>
              <a:t>Contenu de votre présentation du plan d'action en cascade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295729"/>
            <a:ext cx="2225694" cy="2213630"/>
          </a:xfrm>
          <a:prstGeom prst="rect">
            <a:avLst/>
          </a:prstGeom>
        </p:spPr>
      </p:pic>
    </p:spTree>
    <p:extLst>
      <p:ext uri="{BB962C8B-B14F-4D97-AF65-F5344CB8AC3E}">
        <p14:creationId xmlns:p14="http://schemas.microsoft.com/office/powerpoint/2010/main" val="537595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a:bodyPr>
          <a:lstStyle/>
          <a:p>
            <a:pPr lvl="0"/>
            <a:r>
              <a:rPr lang="fr-FR" dirty="0"/>
              <a:t>Vous devez vous tenir debout sur une scène et parler avec les autres membres du public. </a:t>
            </a:r>
          </a:p>
          <a:p>
            <a:pPr lvl="0"/>
            <a:r>
              <a:rPr lang="fr-FR" dirty="0"/>
              <a:t>Vous devez faire votre présentation en utilisant </a:t>
            </a:r>
            <a:r>
              <a:rPr lang="fr-FR" dirty="0">
                <a:solidFill>
                  <a:srgbClr val="FF0000"/>
                </a:solidFill>
              </a:rPr>
              <a:t>[une présentation orale, Microsoft PowerPoint, ou une autre méthode].</a:t>
            </a:r>
          </a:p>
          <a:p>
            <a:pPr lvl="0"/>
            <a:r>
              <a:rPr lang="fr-FR" dirty="0"/>
              <a:t>La présentation doit durer entre </a:t>
            </a:r>
            <a:r>
              <a:rPr lang="fr-FR" dirty="0">
                <a:solidFill>
                  <a:srgbClr val="FF0000"/>
                </a:solidFill>
              </a:rPr>
              <a:t>[nombre - nombre] </a:t>
            </a:r>
            <a:r>
              <a:rPr lang="fr-FR" dirty="0"/>
              <a:t>minutes. Les participants risquent de perdre des éléments si la présentation dure moins de </a:t>
            </a:r>
            <a:r>
              <a:rPr lang="fr-FR" dirty="0">
                <a:solidFill>
                  <a:srgbClr val="FF0000"/>
                </a:solidFill>
              </a:rPr>
              <a:t>[nombre]</a:t>
            </a:r>
            <a:r>
              <a:rPr lang="fr-FR" dirty="0"/>
              <a:t> minutes ou plus de </a:t>
            </a:r>
            <a:r>
              <a:rPr lang="fr-FR" dirty="0">
                <a:solidFill>
                  <a:srgbClr val="FF0000"/>
                </a:solidFill>
              </a:rPr>
              <a:t>[nombre] </a:t>
            </a:r>
            <a:r>
              <a:rPr lang="fr-FR" dirty="0"/>
              <a:t>minutes.</a:t>
            </a:r>
          </a:p>
          <a:p>
            <a:pPr lvl="0"/>
            <a:r>
              <a:rPr lang="fr-FR" dirty="0"/>
              <a:t>Aide à la présentation</a:t>
            </a:r>
          </a:p>
          <a:p>
            <a:pPr lvl="0"/>
            <a:r>
              <a:rPr lang="fr-FR" dirty="0"/>
              <a:t>Nous vous encourageons à demander des conseils pour votre présentation à l'avance.</a:t>
            </a:r>
          </a:p>
          <a:p>
            <a:pPr lvl="0"/>
            <a:r>
              <a:rPr lang="fr-FR" dirty="0"/>
              <a:t>Les animateurs seront heureux de vous aider à réfléchir à des plans d'action et de vous aider si vous avez des questions sur le formatage de la présentation. </a:t>
            </a:r>
          </a:p>
          <a:p>
            <a:pPr lvl="0"/>
            <a:r>
              <a:rPr lang="fr-FR" dirty="0"/>
              <a:t>Profitez des heures de travail avec les facilitateurs !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Title 1"/>
          <p:cNvSpPr>
            <a:spLocks noGrp="1"/>
          </p:cNvSpPr>
          <p:nvPr>
            <p:ph type="title"/>
          </p:nvPr>
        </p:nvSpPr>
        <p:spPr>
          <a:xfrm>
            <a:off x="2528216" y="1049062"/>
            <a:ext cx="9021752" cy="706964"/>
          </a:xfrm>
        </p:spPr>
        <p:txBody>
          <a:bodyPr/>
          <a:lstStyle/>
          <a:p>
            <a:r>
              <a:rPr lang="fr-FR" dirty="0"/>
              <a:t>Format de votre présentation du plan d'action en cascade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295729"/>
            <a:ext cx="2225694" cy="2213630"/>
          </a:xfrm>
          <a:prstGeom prst="rect">
            <a:avLst/>
          </a:prstGeom>
        </p:spPr>
      </p:pic>
    </p:spTree>
    <p:extLst>
      <p:ext uri="{BB962C8B-B14F-4D97-AF65-F5344CB8AC3E}">
        <p14:creationId xmlns:p14="http://schemas.microsoft.com/office/powerpoint/2010/main" val="1603831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Title 1"/>
          <p:cNvSpPr txBox="1">
            <a:spLocks/>
          </p:cNvSpPr>
          <p:nvPr/>
        </p:nvSpPr>
        <p:spPr bwMode="gray">
          <a:xfrm>
            <a:off x="2528215" y="638355"/>
            <a:ext cx="8662524" cy="125757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Notation de la présentation du plan d'action en cascade</a:t>
            </a:r>
            <a:r>
              <a:rPr lang="en-US" dirty="0"/>
              <a:t> </a:t>
            </a:r>
            <a:r>
              <a:rPr lang="en-US" sz="3200" dirty="0">
                <a:solidFill>
                  <a:srgbClr val="FF0000"/>
                </a:solidFill>
              </a:rPr>
              <a:t>[exemple de grille]</a:t>
            </a:r>
            <a:endParaRPr lang="en-US" dirty="0">
              <a:solidFill>
                <a:srgbClr val="FF0000"/>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295729"/>
            <a:ext cx="2225694" cy="2213630"/>
          </a:xfrm>
          <a:prstGeom prst="rect">
            <a:avLst/>
          </a:prstGeom>
        </p:spPr>
      </p:pic>
      <p:sp>
        <p:nvSpPr>
          <p:cNvPr id="8" name="Content Placeholder 2"/>
          <p:cNvSpPr>
            <a:spLocks noGrp="1"/>
          </p:cNvSpPr>
          <p:nvPr>
            <p:ph idx="1"/>
          </p:nvPr>
        </p:nvSpPr>
        <p:spPr>
          <a:xfrm>
            <a:off x="522514" y="2668814"/>
            <a:ext cx="11430000" cy="3911600"/>
          </a:xfrm>
        </p:spPr>
        <p:txBody>
          <a:bodyPr>
            <a:normAutofit/>
          </a:bodyPr>
          <a:lstStyle/>
          <a:p>
            <a:pPr lvl="0"/>
            <a:r>
              <a:rPr lang="en-US" sz="2400" dirty="0"/>
              <a:t>Document de </a:t>
            </a:r>
            <a:r>
              <a:rPr lang="en-US" sz="2400" dirty="0" err="1"/>
              <a:t>référence</a:t>
            </a:r>
            <a:endParaRPr lang="en-US" sz="2000" dirty="0"/>
          </a:p>
        </p:txBody>
      </p:sp>
    </p:spTree>
    <p:extLst>
      <p:ext uri="{BB962C8B-B14F-4D97-AF65-F5344CB8AC3E}">
        <p14:creationId xmlns:p14="http://schemas.microsoft.com/office/powerpoint/2010/main" val="1850914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Rencontrez l'équipe de planification et de facilitation du PFM !</a:t>
            </a:r>
            <a:endParaRPr lang="en-US" dirty="0"/>
          </a:p>
        </p:txBody>
      </p:sp>
      <p:sp>
        <p:nvSpPr>
          <p:cNvPr id="3" name="Content Placeholder 2"/>
          <p:cNvSpPr>
            <a:spLocks noGrp="1"/>
          </p:cNvSpPr>
          <p:nvPr>
            <p:ph idx="1"/>
          </p:nvPr>
        </p:nvSpPr>
        <p:spPr>
          <a:xfrm>
            <a:off x="464842" y="2378033"/>
            <a:ext cx="4289242" cy="4187068"/>
          </a:xfrm>
        </p:spPr>
        <p:txBody>
          <a:bodyPr>
            <a:normAutofit/>
          </a:bodyPr>
          <a:lstStyle/>
          <a:p>
            <a:r>
              <a:rPr lang="en-US" sz="2000" dirty="0">
                <a:solidFill>
                  <a:srgbClr val="FF0000"/>
                </a:solidFill>
              </a:rPr>
              <a:t>Nom et affiliation</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
        <p:nvSpPr>
          <p:cNvPr id="6" name="Rectangle 5"/>
          <p:cNvSpPr/>
          <p:nvPr/>
        </p:nvSpPr>
        <p:spPr>
          <a:xfrm>
            <a:off x="7558088" y="2500313"/>
            <a:ext cx="4071937" cy="35575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8101013" y="3057525"/>
            <a:ext cx="3089726" cy="646331"/>
          </a:xfrm>
          <a:prstGeom prst="rect">
            <a:avLst/>
          </a:prstGeom>
          <a:noFill/>
        </p:spPr>
        <p:txBody>
          <a:bodyPr wrap="square" rtlCol="0">
            <a:spAutoFit/>
          </a:bodyPr>
          <a:lstStyle/>
          <a:p>
            <a:r>
              <a:rPr lang="fr-FR" i="1" dirty="0">
                <a:solidFill>
                  <a:srgbClr val="FF0000"/>
                </a:solidFill>
              </a:rPr>
              <a:t>Envisagez d'ajouter des photos des animateurs.</a:t>
            </a:r>
            <a:endParaRPr lang="en-US" i="1" dirty="0">
              <a:solidFill>
                <a:srgbClr val="FF0000"/>
              </a:solidFill>
            </a:endParaRPr>
          </a:p>
        </p:txBody>
      </p:sp>
    </p:spTree>
    <p:extLst>
      <p:ext uri="{BB962C8B-B14F-4D97-AF65-F5344CB8AC3E}">
        <p14:creationId xmlns:p14="http://schemas.microsoft.com/office/powerpoint/2010/main" val="2068901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Heures de travail du facilitateur</a:t>
            </a:r>
          </a:p>
        </p:txBody>
      </p:sp>
      <p:sp>
        <p:nvSpPr>
          <p:cNvPr id="3" name="Content Placeholder 2"/>
          <p:cNvSpPr>
            <a:spLocks noGrp="1"/>
          </p:cNvSpPr>
          <p:nvPr>
            <p:ph idx="1"/>
          </p:nvPr>
        </p:nvSpPr>
        <p:spPr>
          <a:xfrm>
            <a:off x="5910943" y="2423884"/>
            <a:ext cx="5703595" cy="4025901"/>
          </a:xfrm>
        </p:spPr>
        <p:txBody>
          <a:bodyPr>
            <a:normAutofit/>
          </a:bodyPr>
          <a:lstStyle/>
          <a:p>
            <a:r>
              <a:rPr lang="fr-FR" dirty="0"/>
              <a:t>Des animateurs sont disponibles pour vous aider à créer votre plan d'action et/ou votre présentation finale pendant certaines heures.</a:t>
            </a:r>
          </a:p>
          <a:p>
            <a:r>
              <a:rPr lang="fr-FR" dirty="0"/>
              <a:t>Vous pouvez également directement nous apporter les POS, vos plans ou les documents de votre PDE pour consultation.</a:t>
            </a:r>
          </a:p>
          <a:p>
            <a:r>
              <a:rPr lang="fr-FR" dirty="0">
                <a:solidFill>
                  <a:srgbClr val="FF0000"/>
                </a:solidFill>
              </a:rPr>
              <a:t>Indiquez les heures de travail par jour</a:t>
            </a:r>
            <a:endParaRPr lang="en-US" dirty="0">
              <a:solidFill>
                <a:srgbClr val="FF0000"/>
              </a:solidFill>
            </a:endParaRPr>
          </a:p>
          <a:p>
            <a:endParaRPr lang="en-US" dirty="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396" y="2603499"/>
            <a:ext cx="5217352" cy="2631361"/>
          </a:xfrm>
          <a:prstGeom prst="rect">
            <a:avLst/>
          </a:prstGeom>
        </p:spPr>
      </p:pic>
    </p:spTree>
    <p:extLst>
      <p:ext uri="{BB962C8B-B14F-4D97-AF65-F5344CB8AC3E}">
        <p14:creationId xmlns:p14="http://schemas.microsoft.com/office/powerpoint/2010/main" val="3993025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Aperçu de l'agenda du PFM</a:t>
            </a:r>
            <a:br>
              <a:rPr lang="fr-FR" dirty="0"/>
            </a:br>
            <a:r>
              <a:rPr lang="en-US" sz="3200" dirty="0"/>
              <a:t>[</a:t>
            </a:r>
            <a:r>
              <a:rPr lang="en-US" sz="3200" dirty="0">
                <a:solidFill>
                  <a:srgbClr val="FF0000"/>
                </a:solidFill>
              </a:rPr>
              <a:t>Exemple de format</a:t>
            </a:r>
            <a:r>
              <a:rPr lang="en-US" sz="3200" dirty="0"/>
              <a: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04627506"/>
              </p:ext>
            </p:extLst>
          </p:nvPr>
        </p:nvGraphicFramePr>
        <p:xfrm>
          <a:off x="492370" y="2321168"/>
          <a:ext cx="11127544" cy="4389120"/>
        </p:xfrm>
        <a:graphic>
          <a:graphicData uri="http://schemas.openxmlformats.org/drawingml/2006/table">
            <a:tbl>
              <a:tblPr firstRow="1" bandRow="1">
                <a:tableStyleId>{5C22544A-7EE6-4342-B048-85BDC9FD1C3A}</a:tableStyleId>
              </a:tblPr>
              <a:tblGrid>
                <a:gridCol w="801858">
                  <a:extLst>
                    <a:ext uri="{9D8B030D-6E8A-4147-A177-3AD203B41FA5}">
                      <a16:colId xmlns:a16="http://schemas.microsoft.com/office/drawing/2014/main" val="436460825"/>
                    </a:ext>
                  </a:extLst>
                </a:gridCol>
                <a:gridCol w="10325686">
                  <a:extLst>
                    <a:ext uri="{9D8B030D-6E8A-4147-A177-3AD203B41FA5}">
                      <a16:colId xmlns:a16="http://schemas.microsoft.com/office/drawing/2014/main" val="3612357117"/>
                    </a:ext>
                  </a:extLst>
                </a:gridCol>
              </a:tblGrid>
              <a:tr h="363888">
                <a:tc>
                  <a:txBody>
                    <a:bodyPr/>
                    <a:lstStyle/>
                    <a:p>
                      <a:r>
                        <a:rPr lang="fr-FR" dirty="0"/>
                        <a:t>Jour</a:t>
                      </a:r>
                      <a:endParaRPr lang="en-US" dirty="0"/>
                    </a:p>
                  </a:txBody>
                  <a:tcPr/>
                </a:tc>
                <a:tc>
                  <a:txBody>
                    <a:bodyPr/>
                    <a:lstStyle/>
                    <a:p>
                      <a:r>
                        <a:rPr lang="en-US" dirty="0" err="1"/>
                        <a:t>Thème</a:t>
                      </a:r>
                      <a:endParaRPr lang="en-US" dirty="0"/>
                    </a:p>
                  </a:txBody>
                  <a:tcPr/>
                </a:tc>
                <a:extLst>
                  <a:ext uri="{0D108BD9-81ED-4DB2-BD59-A6C34878D82A}">
                    <a16:rowId xmlns:a16="http://schemas.microsoft.com/office/drawing/2014/main" val="543443280"/>
                  </a:ext>
                </a:extLst>
              </a:tr>
              <a:tr h="363888">
                <a:tc>
                  <a:txBody>
                    <a:bodyPr/>
                    <a:lstStyle/>
                    <a:p>
                      <a:r>
                        <a:rPr lang="en-US" dirty="0"/>
                        <a:t>1</a:t>
                      </a:r>
                    </a:p>
                  </a:txBody>
                  <a:tcPr/>
                </a:tc>
                <a:tc>
                  <a:txBody>
                    <a:bodyPr/>
                    <a:lstStyle/>
                    <a:p>
                      <a:endParaRPr lang="en-US" dirty="0"/>
                    </a:p>
                  </a:txBody>
                  <a:tcPr/>
                </a:tc>
                <a:extLst>
                  <a:ext uri="{0D108BD9-81ED-4DB2-BD59-A6C34878D82A}">
                    <a16:rowId xmlns:a16="http://schemas.microsoft.com/office/drawing/2014/main" val="2785744490"/>
                  </a:ext>
                </a:extLst>
              </a:tr>
              <a:tr h="363888">
                <a:tc>
                  <a:txBody>
                    <a:bodyPr/>
                    <a:lstStyle/>
                    <a:p>
                      <a:r>
                        <a:rPr lang="en-US" dirty="0"/>
                        <a:t>2</a:t>
                      </a:r>
                    </a:p>
                  </a:txBody>
                  <a:tcPr/>
                </a:tc>
                <a:tc>
                  <a:txBody>
                    <a:bodyPr/>
                    <a:lstStyle/>
                    <a:p>
                      <a:endParaRPr lang="en-US" dirty="0"/>
                    </a:p>
                  </a:txBody>
                  <a:tcPr/>
                </a:tc>
                <a:extLst>
                  <a:ext uri="{0D108BD9-81ED-4DB2-BD59-A6C34878D82A}">
                    <a16:rowId xmlns:a16="http://schemas.microsoft.com/office/drawing/2014/main" val="1705651613"/>
                  </a:ext>
                </a:extLst>
              </a:tr>
              <a:tr h="363888">
                <a:tc>
                  <a:txBody>
                    <a:bodyPr/>
                    <a:lstStyle/>
                    <a:p>
                      <a:r>
                        <a:rPr lang="en-US" dirty="0"/>
                        <a:t>3</a:t>
                      </a:r>
                    </a:p>
                  </a:txBody>
                  <a:tcPr/>
                </a:tc>
                <a:tc>
                  <a:txBody>
                    <a:bodyPr/>
                    <a:lstStyle/>
                    <a:p>
                      <a:endParaRPr lang="en-US"/>
                    </a:p>
                  </a:txBody>
                  <a:tcPr/>
                </a:tc>
                <a:extLst>
                  <a:ext uri="{0D108BD9-81ED-4DB2-BD59-A6C34878D82A}">
                    <a16:rowId xmlns:a16="http://schemas.microsoft.com/office/drawing/2014/main" val="2490993920"/>
                  </a:ext>
                </a:extLst>
              </a:tr>
              <a:tr h="363888">
                <a:tc>
                  <a:txBody>
                    <a:bodyPr/>
                    <a:lstStyle/>
                    <a:p>
                      <a:r>
                        <a:rPr lang="en-US" dirty="0"/>
                        <a:t>4</a:t>
                      </a:r>
                    </a:p>
                  </a:txBody>
                  <a:tcPr/>
                </a:tc>
                <a:tc>
                  <a:txBody>
                    <a:bodyPr/>
                    <a:lstStyle/>
                    <a:p>
                      <a:endParaRPr lang="en-US"/>
                    </a:p>
                  </a:txBody>
                  <a:tcPr/>
                </a:tc>
                <a:extLst>
                  <a:ext uri="{0D108BD9-81ED-4DB2-BD59-A6C34878D82A}">
                    <a16:rowId xmlns:a16="http://schemas.microsoft.com/office/drawing/2014/main" val="2483674377"/>
                  </a:ext>
                </a:extLst>
              </a:tr>
              <a:tr h="363888">
                <a:tc>
                  <a:txBody>
                    <a:bodyPr/>
                    <a:lstStyle/>
                    <a:p>
                      <a:r>
                        <a:rPr lang="en-US" dirty="0"/>
                        <a:t>5</a:t>
                      </a:r>
                    </a:p>
                  </a:txBody>
                  <a:tcPr/>
                </a:tc>
                <a:tc>
                  <a:txBody>
                    <a:bodyPr/>
                    <a:lstStyle/>
                    <a:p>
                      <a:endParaRPr lang="en-US"/>
                    </a:p>
                  </a:txBody>
                  <a:tcPr/>
                </a:tc>
                <a:extLst>
                  <a:ext uri="{0D108BD9-81ED-4DB2-BD59-A6C34878D82A}">
                    <a16:rowId xmlns:a16="http://schemas.microsoft.com/office/drawing/2014/main" val="87601843"/>
                  </a:ext>
                </a:extLst>
              </a:tr>
              <a:tr h="363888">
                <a:tc>
                  <a:txBody>
                    <a:bodyPr/>
                    <a:lstStyle/>
                    <a:p>
                      <a:r>
                        <a:rPr lang="en-US" dirty="0"/>
                        <a:t>6</a:t>
                      </a:r>
                    </a:p>
                  </a:txBody>
                  <a:tcPr/>
                </a:tc>
                <a:tc>
                  <a:txBody>
                    <a:bodyPr/>
                    <a:lstStyle/>
                    <a:p>
                      <a:endParaRPr lang="en-US"/>
                    </a:p>
                  </a:txBody>
                  <a:tcPr/>
                </a:tc>
                <a:extLst>
                  <a:ext uri="{0D108BD9-81ED-4DB2-BD59-A6C34878D82A}">
                    <a16:rowId xmlns:a16="http://schemas.microsoft.com/office/drawing/2014/main" val="4178592195"/>
                  </a:ext>
                </a:extLst>
              </a:tr>
              <a:tr h="363888">
                <a:tc>
                  <a:txBody>
                    <a:bodyPr/>
                    <a:lstStyle/>
                    <a:p>
                      <a:r>
                        <a:rPr lang="en-US" dirty="0"/>
                        <a:t>7</a:t>
                      </a:r>
                    </a:p>
                  </a:txBody>
                  <a:tcPr/>
                </a:tc>
                <a:tc>
                  <a:txBody>
                    <a:bodyPr/>
                    <a:lstStyle/>
                    <a:p>
                      <a:endParaRPr lang="en-US"/>
                    </a:p>
                  </a:txBody>
                  <a:tcPr/>
                </a:tc>
                <a:extLst>
                  <a:ext uri="{0D108BD9-81ED-4DB2-BD59-A6C34878D82A}">
                    <a16:rowId xmlns:a16="http://schemas.microsoft.com/office/drawing/2014/main" val="3422548063"/>
                  </a:ext>
                </a:extLst>
              </a:tr>
              <a:tr h="363888">
                <a:tc>
                  <a:txBody>
                    <a:bodyPr/>
                    <a:lstStyle/>
                    <a:p>
                      <a:r>
                        <a:rPr lang="en-US" dirty="0"/>
                        <a:t>8</a:t>
                      </a:r>
                    </a:p>
                  </a:txBody>
                  <a:tcPr/>
                </a:tc>
                <a:tc>
                  <a:txBody>
                    <a:bodyPr/>
                    <a:lstStyle/>
                    <a:p>
                      <a:endParaRPr lang="en-US"/>
                    </a:p>
                  </a:txBody>
                  <a:tcPr/>
                </a:tc>
                <a:extLst>
                  <a:ext uri="{0D108BD9-81ED-4DB2-BD59-A6C34878D82A}">
                    <a16:rowId xmlns:a16="http://schemas.microsoft.com/office/drawing/2014/main" val="230440987"/>
                  </a:ext>
                </a:extLst>
              </a:tr>
              <a:tr h="363888">
                <a:tc>
                  <a:txBody>
                    <a:bodyPr/>
                    <a:lstStyle/>
                    <a:p>
                      <a:r>
                        <a:rPr lang="en-US" dirty="0"/>
                        <a:t>9</a:t>
                      </a:r>
                    </a:p>
                  </a:txBody>
                  <a:tcPr/>
                </a:tc>
                <a:tc>
                  <a:txBody>
                    <a:bodyPr/>
                    <a:lstStyle/>
                    <a:p>
                      <a:endParaRPr lang="en-US"/>
                    </a:p>
                  </a:txBody>
                  <a:tcPr/>
                </a:tc>
                <a:extLst>
                  <a:ext uri="{0D108BD9-81ED-4DB2-BD59-A6C34878D82A}">
                    <a16:rowId xmlns:a16="http://schemas.microsoft.com/office/drawing/2014/main" val="1677746132"/>
                  </a:ext>
                </a:extLst>
              </a:tr>
              <a:tr h="363888">
                <a:tc>
                  <a:txBody>
                    <a:bodyPr/>
                    <a:lstStyle/>
                    <a:p>
                      <a:r>
                        <a:rPr lang="en-US" dirty="0"/>
                        <a:t>10</a:t>
                      </a:r>
                    </a:p>
                  </a:txBody>
                  <a:tcPr/>
                </a:tc>
                <a:tc>
                  <a:txBody>
                    <a:bodyPr/>
                    <a:lstStyle/>
                    <a:p>
                      <a:endParaRPr lang="en-US"/>
                    </a:p>
                  </a:txBody>
                  <a:tcPr/>
                </a:tc>
                <a:extLst>
                  <a:ext uri="{0D108BD9-81ED-4DB2-BD59-A6C34878D82A}">
                    <a16:rowId xmlns:a16="http://schemas.microsoft.com/office/drawing/2014/main" val="1117066548"/>
                  </a:ext>
                </a:extLst>
              </a:tr>
              <a:tr h="363888">
                <a:tc>
                  <a:txBody>
                    <a:bodyPr/>
                    <a:lstStyle/>
                    <a:p>
                      <a:r>
                        <a:rPr lang="en-US" dirty="0"/>
                        <a:t>11</a:t>
                      </a:r>
                    </a:p>
                  </a:txBody>
                  <a:tcPr/>
                </a:tc>
                <a:tc>
                  <a:txBody>
                    <a:bodyPr/>
                    <a:lstStyle/>
                    <a:p>
                      <a:endParaRPr lang="en-US" dirty="0"/>
                    </a:p>
                  </a:txBody>
                  <a:tcPr/>
                </a:tc>
                <a:extLst>
                  <a:ext uri="{0D108BD9-81ED-4DB2-BD59-A6C34878D82A}">
                    <a16:rowId xmlns:a16="http://schemas.microsoft.com/office/drawing/2014/main" val="4240349873"/>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2876391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Rencontrez les participants au PFM</a:t>
            </a:r>
            <a:r>
              <a:rPr lang="en-US" dirty="0"/>
              <a:t>!</a:t>
            </a:r>
          </a:p>
        </p:txBody>
      </p:sp>
      <p:sp>
        <p:nvSpPr>
          <p:cNvPr id="3" name="Content Placeholder 2"/>
          <p:cNvSpPr>
            <a:spLocks noGrp="1"/>
          </p:cNvSpPr>
          <p:nvPr>
            <p:ph idx="1"/>
          </p:nvPr>
        </p:nvSpPr>
        <p:spPr>
          <a:xfrm>
            <a:off x="1154955" y="2603500"/>
            <a:ext cx="9761574" cy="3416300"/>
          </a:xfrm>
        </p:spPr>
        <p:txBody>
          <a:bodyPr/>
          <a:lstStyle/>
          <a:p>
            <a:r>
              <a:rPr lang="en-US" dirty="0" err="1">
                <a:solidFill>
                  <a:srgbClr val="FF0000"/>
                </a:solidFill>
              </a:rPr>
              <a:t>Noms</a:t>
            </a:r>
            <a:r>
              <a:rPr lang="en-US" dirty="0">
                <a:solidFill>
                  <a:srgbClr val="FF0000"/>
                </a:solidFill>
              </a:rPr>
              <a:t>, affiliation/PDE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
        <p:nvSpPr>
          <p:cNvPr id="5" name="Rectangle 4"/>
          <p:cNvSpPr/>
          <p:nvPr/>
        </p:nvSpPr>
        <p:spPr>
          <a:xfrm>
            <a:off x="7558088" y="2500313"/>
            <a:ext cx="4071937" cy="35575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8101013" y="3057525"/>
            <a:ext cx="3089726" cy="646331"/>
          </a:xfrm>
          <a:prstGeom prst="rect">
            <a:avLst/>
          </a:prstGeom>
          <a:noFill/>
        </p:spPr>
        <p:txBody>
          <a:bodyPr wrap="square" rtlCol="0">
            <a:spAutoFit/>
          </a:bodyPr>
          <a:lstStyle/>
          <a:p>
            <a:r>
              <a:rPr lang="fr-FR" i="1" dirty="0">
                <a:solidFill>
                  <a:srgbClr val="FF0000"/>
                </a:solidFill>
              </a:rPr>
              <a:t>Envisagez d'ajouter des photos des animateurs</a:t>
            </a:r>
            <a:endParaRPr lang="en-US" i="1" dirty="0">
              <a:solidFill>
                <a:srgbClr val="FF0000"/>
              </a:solidFill>
            </a:endParaRPr>
          </a:p>
        </p:txBody>
      </p:sp>
    </p:spTree>
    <p:extLst>
      <p:ext uri="{BB962C8B-B14F-4D97-AF65-F5344CB8AC3E}">
        <p14:creationId xmlns:p14="http://schemas.microsoft.com/office/powerpoint/2010/main" val="2537083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Présentations autour de la salle</a:t>
            </a:r>
            <a:endParaRPr lang="en-US" dirty="0"/>
          </a:p>
        </p:txBody>
      </p:sp>
      <p:sp>
        <p:nvSpPr>
          <p:cNvPr id="3" name="Content Placeholder 2"/>
          <p:cNvSpPr>
            <a:spLocks noGrp="1"/>
          </p:cNvSpPr>
          <p:nvPr>
            <p:ph idx="1"/>
          </p:nvPr>
        </p:nvSpPr>
        <p:spPr>
          <a:xfrm>
            <a:off x="827415" y="2658499"/>
            <a:ext cx="10363323" cy="3416300"/>
          </a:xfrm>
        </p:spPr>
        <p:txBody>
          <a:bodyPr/>
          <a:lstStyle/>
          <a:p>
            <a:r>
              <a:rPr lang="fr-FR" dirty="0"/>
              <a:t>Votre nom</a:t>
            </a:r>
          </a:p>
          <a:p>
            <a:r>
              <a:rPr lang="fr-FR" dirty="0"/>
              <a:t>Votre PDE et/ou votre rôle</a:t>
            </a:r>
          </a:p>
          <a:p>
            <a:r>
              <a:rPr lang="fr-FR" dirty="0"/>
              <a:t>Nommez un aspect que vous souhaitez atteindre grâce à cette formation.</a:t>
            </a:r>
          </a:p>
          <a:p>
            <a:r>
              <a:rPr lang="fr-FR" dirty="0"/>
              <a:t>Citez un fait intéressant vous concernant que peu de gens connaissent (sans rapport avec votre travail)</a:t>
            </a:r>
          </a:p>
          <a:p>
            <a:r>
              <a:rPr lang="fr-FR" dirty="0"/>
              <a:t>2-3 minutes au maximum par personne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3022845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Aperçu du programme</a:t>
            </a:r>
            <a:endParaRPr lang="en-US" dirty="0"/>
          </a:p>
        </p:txBody>
      </p:sp>
      <p:sp>
        <p:nvSpPr>
          <p:cNvPr id="3" name="Content Placeholder 2"/>
          <p:cNvSpPr>
            <a:spLocks noGrp="1"/>
          </p:cNvSpPr>
          <p:nvPr>
            <p:ph idx="1"/>
          </p:nvPr>
        </p:nvSpPr>
        <p:spPr>
          <a:xfrm>
            <a:off x="4923691" y="2603500"/>
            <a:ext cx="5936219" cy="3758516"/>
          </a:xfrm>
        </p:spPr>
        <p:txBody>
          <a:bodyPr/>
          <a:lstStyle/>
          <a:p>
            <a:r>
              <a:rPr lang="fr-FR" dirty="0"/>
              <a:t>Décrire le contexte du Programme de formation des maîtres (PFM) et son objectif.</a:t>
            </a:r>
          </a:p>
          <a:p>
            <a:r>
              <a:rPr lang="fr-FR" dirty="0"/>
              <a:t>Discuter des résultats attendus du PFM</a:t>
            </a:r>
          </a:p>
          <a:p>
            <a:r>
              <a:rPr lang="fr-FR" dirty="0"/>
              <a:t>Expliquer les exigences des participants pendant et après le PFM.</a:t>
            </a:r>
          </a:p>
          <a:p>
            <a:r>
              <a:rPr lang="fr-FR" dirty="0"/>
              <a:t>Passer en revue l'ordre du jour du PFM et les thèmes de chaque jour</a:t>
            </a:r>
          </a:p>
          <a:p>
            <a:r>
              <a:rPr lang="fr-FR" dirty="0"/>
              <a:t>Discuter des méthodes d'évaluation du PFM.</a:t>
            </a:r>
          </a:p>
          <a:p>
            <a:r>
              <a:rPr lang="fr-FR" dirty="0"/>
              <a:t>Présenter les animateurs et les participants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1480" y="2261284"/>
            <a:ext cx="4100732" cy="3915229"/>
          </a:xfrm>
          <a:prstGeom prst="rect">
            <a:avLst/>
          </a:prstGeom>
        </p:spPr>
      </p:pic>
      <p:sp>
        <p:nvSpPr>
          <p:cNvPr id="6" name="Rectangle 5"/>
          <p:cNvSpPr/>
          <p:nvPr/>
        </p:nvSpPr>
        <p:spPr>
          <a:xfrm>
            <a:off x="205740" y="6176513"/>
            <a:ext cx="4512212" cy="646331"/>
          </a:xfrm>
          <a:prstGeom prst="rect">
            <a:avLst/>
          </a:prstGeom>
        </p:spPr>
        <p:txBody>
          <a:bodyPr wrap="square">
            <a:spAutoFit/>
          </a:bodyPr>
          <a:lstStyle/>
          <a:p>
            <a:pPr algn="ctr"/>
            <a:r>
              <a:rPr lang="fr-FR" dirty="0">
                <a:solidFill>
                  <a:srgbClr val="FF0000"/>
                </a:solidFill>
              </a:rPr>
              <a:t>Exemple de photo ; actualiser avec une photo spécifique au pays</a:t>
            </a:r>
            <a:endParaRPr lang="en-US" dirty="0">
              <a:solidFill>
                <a:srgbClr val="FF0000"/>
              </a:solidFill>
            </a:endParaRPr>
          </a:p>
        </p:txBody>
      </p:sp>
    </p:spTree>
    <p:extLst>
      <p:ext uri="{BB962C8B-B14F-4D97-AF65-F5344CB8AC3E}">
        <p14:creationId xmlns:p14="http://schemas.microsoft.com/office/powerpoint/2010/main" val="2610005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320" y="991623"/>
            <a:ext cx="10535419" cy="706964"/>
          </a:xfrm>
        </p:spPr>
        <p:txBody>
          <a:bodyPr/>
          <a:lstStyle/>
          <a:p>
            <a:r>
              <a:rPr lang="fr-FR" dirty="0"/>
              <a:t>Contexte du PFM : Pourquoi sommes-nous là ?</a:t>
            </a:r>
          </a:p>
        </p:txBody>
      </p:sp>
      <p:sp>
        <p:nvSpPr>
          <p:cNvPr id="3" name="Content Placeholder 2"/>
          <p:cNvSpPr>
            <a:spLocks noGrp="1"/>
          </p:cNvSpPr>
          <p:nvPr>
            <p:ph idx="1"/>
          </p:nvPr>
        </p:nvSpPr>
        <p:spPr>
          <a:xfrm>
            <a:off x="341289" y="2308458"/>
            <a:ext cx="7216799" cy="2842040"/>
          </a:xfrm>
        </p:spPr>
        <p:txBody>
          <a:bodyPr>
            <a:noAutofit/>
          </a:bodyPr>
          <a:lstStyle/>
          <a:p>
            <a:r>
              <a:rPr lang="fr-FR" sz="2000" dirty="0">
                <a:solidFill>
                  <a:srgbClr val="FF0000"/>
                </a:solidFill>
              </a:rPr>
              <a:t>Énumérer le nombre de points d'entrée ( PDE ) dans le pays.</a:t>
            </a:r>
          </a:p>
          <a:p>
            <a:r>
              <a:rPr lang="fr-FR" sz="2000" dirty="0">
                <a:solidFill>
                  <a:schemeClr val="tx1"/>
                </a:solidFill>
              </a:rPr>
              <a:t>Les maladies peuvent se propager d'un pays à l'autre par les PDE</a:t>
            </a:r>
          </a:p>
          <a:p>
            <a:r>
              <a:rPr lang="fr-FR" sz="2000" dirty="0">
                <a:solidFill>
                  <a:srgbClr val="FF0000"/>
                </a:solidFill>
              </a:rPr>
              <a:t>L'agence sanitaire du PDE </a:t>
            </a:r>
            <a:r>
              <a:rPr lang="fr-FR" sz="2000" dirty="0">
                <a:solidFill>
                  <a:schemeClr val="tx1"/>
                </a:solidFill>
              </a:rPr>
              <a:t>est chargée de mettre en œuvre le règlement sanitaire international au point d'entrée.</a:t>
            </a:r>
          </a:p>
          <a:p>
            <a:r>
              <a:rPr lang="fr-FR" sz="2000" dirty="0">
                <a:solidFill>
                  <a:srgbClr val="FF0000"/>
                </a:solidFill>
              </a:rPr>
              <a:t>Insérer ici toute évaluation ou recommandation récente qui mentionne le renforcement des capacités des points d'entrée. </a:t>
            </a:r>
            <a:endParaRPr lang="en-US" sz="2000"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371503" y="4877832"/>
            <a:ext cx="2320054" cy="1980168"/>
          </a:xfrm>
          <a:prstGeom prst="rect">
            <a:avLst/>
          </a:prstGeom>
        </p:spPr>
      </p:pic>
      <p:sp>
        <p:nvSpPr>
          <p:cNvPr id="4" name="Rectangle 3"/>
          <p:cNvSpPr/>
          <p:nvPr/>
        </p:nvSpPr>
        <p:spPr>
          <a:xfrm>
            <a:off x="7609907" y="2308459"/>
            <a:ext cx="4071937" cy="22876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8371503" y="2691765"/>
            <a:ext cx="3089726" cy="923330"/>
          </a:xfrm>
          <a:prstGeom prst="rect">
            <a:avLst/>
          </a:prstGeom>
          <a:noFill/>
        </p:spPr>
        <p:txBody>
          <a:bodyPr wrap="square" rtlCol="0">
            <a:spAutoFit/>
          </a:bodyPr>
          <a:lstStyle/>
          <a:p>
            <a:r>
              <a:rPr lang="fr-FR" i="1" dirty="0">
                <a:solidFill>
                  <a:srgbClr val="FF0000"/>
                </a:solidFill>
              </a:rPr>
              <a:t>Insérez ici la carte du pays avec ses points d'entrée surlignés.</a:t>
            </a:r>
            <a:endParaRPr lang="en-US" i="1" dirty="0">
              <a:solidFill>
                <a:srgbClr val="FF0000"/>
              </a:solidFill>
            </a:endParaRPr>
          </a:p>
        </p:txBody>
      </p:sp>
    </p:spTree>
    <p:extLst>
      <p:ext uri="{BB962C8B-B14F-4D97-AF65-F5344CB8AC3E}">
        <p14:creationId xmlns:p14="http://schemas.microsoft.com/office/powerpoint/2010/main" val="1628973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Portée et objectif</a:t>
            </a:r>
          </a:p>
        </p:txBody>
      </p:sp>
      <p:sp>
        <p:nvSpPr>
          <p:cNvPr id="3" name="Content Placeholder 2"/>
          <p:cNvSpPr>
            <a:spLocks noGrp="1"/>
          </p:cNvSpPr>
          <p:nvPr>
            <p:ph idx="1"/>
          </p:nvPr>
        </p:nvSpPr>
        <p:spPr>
          <a:xfrm>
            <a:off x="6330461" y="2434963"/>
            <a:ext cx="5705329" cy="3911600"/>
          </a:xfrm>
        </p:spPr>
        <p:txBody>
          <a:bodyPr>
            <a:normAutofit fontScale="85000" lnSpcReduction="10000"/>
          </a:bodyPr>
          <a:lstStyle/>
          <a:p>
            <a:r>
              <a:rPr lang="fr-FR" sz="2000" dirty="0"/>
              <a:t>Un programme de formation des formateurs de </a:t>
            </a:r>
            <a:r>
              <a:rPr lang="fr-FR" sz="2000" dirty="0">
                <a:solidFill>
                  <a:srgbClr val="FF0000"/>
                </a:solidFill>
              </a:rPr>
              <a:t>[durée de la formation] </a:t>
            </a:r>
            <a:r>
              <a:rPr lang="fr-FR" sz="2000" dirty="0"/>
              <a:t>dans le but d'accroître les capacités au sein de </a:t>
            </a:r>
            <a:r>
              <a:rPr lang="fr-FR" sz="2000" dirty="0">
                <a:solidFill>
                  <a:srgbClr val="FF0000"/>
                </a:solidFill>
              </a:rPr>
              <a:t>[l'agence sanitaire du PDE et/ou du pays].</a:t>
            </a:r>
          </a:p>
          <a:p>
            <a:r>
              <a:rPr lang="fr-FR" sz="2000" dirty="0"/>
              <a:t>Le projet pilote initial est destiné à [nombre de personnes] dirigeants de </a:t>
            </a:r>
            <a:r>
              <a:rPr lang="fr-FR" sz="2000" dirty="0">
                <a:solidFill>
                  <a:srgbClr val="FF0000"/>
                </a:solidFill>
              </a:rPr>
              <a:t>[agence sanitaire du PDE].</a:t>
            </a:r>
          </a:p>
          <a:p>
            <a:r>
              <a:rPr lang="fr-FR" sz="2000" dirty="0"/>
              <a:t>La formation permettra aux participants de répondre rapidement aux menaces de maladies au sein de la PDE et d'acquérir les compétences de communication nécessaires pour partager certaines parties de la formation avec d'autres.</a:t>
            </a:r>
          </a:p>
          <a:p>
            <a:r>
              <a:rPr lang="fr-FR" sz="2000" dirty="0"/>
              <a:t>La formation est basée sur les compétences et la participation</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164" y="2434963"/>
            <a:ext cx="5906324" cy="3753374"/>
          </a:xfrm>
          <a:prstGeom prst="rect">
            <a:avLst/>
          </a:prstGeom>
        </p:spPr>
      </p:pic>
      <p:sp>
        <p:nvSpPr>
          <p:cNvPr id="6" name="TextBox 5"/>
          <p:cNvSpPr txBox="1"/>
          <p:nvPr/>
        </p:nvSpPr>
        <p:spPr>
          <a:xfrm>
            <a:off x="301164" y="6188337"/>
            <a:ext cx="5776167" cy="584775"/>
          </a:xfrm>
          <a:prstGeom prst="rect">
            <a:avLst/>
          </a:prstGeom>
          <a:noFill/>
        </p:spPr>
        <p:txBody>
          <a:bodyPr wrap="square" rtlCol="0">
            <a:spAutoFit/>
          </a:bodyPr>
          <a:lstStyle/>
          <a:p>
            <a:pPr algn="ctr"/>
            <a:r>
              <a:rPr lang="fr-FR" sz="1600" dirty="0">
                <a:solidFill>
                  <a:srgbClr val="FF0000"/>
                </a:solidFill>
              </a:rPr>
              <a:t>Exemple de photo ; à actualiser avec une photo spécifique au pays</a:t>
            </a:r>
            <a:endParaRPr lang="en-US" sz="1600" dirty="0">
              <a:solidFill>
                <a:srgbClr val="FF0000"/>
              </a:solidFill>
            </a:endParaRPr>
          </a:p>
        </p:txBody>
      </p:sp>
    </p:spTree>
    <p:extLst>
      <p:ext uri="{BB962C8B-B14F-4D97-AF65-F5344CB8AC3E}">
        <p14:creationId xmlns:p14="http://schemas.microsoft.com/office/powerpoint/2010/main" val="266057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391" y="904244"/>
            <a:ext cx="10119360" cy="619756"/>
          </a:xfrm>
        </p:spPr>
        <p:txBody>
          <a:bodyPr/>
          <a:lstStyle/>
          <a:p>
            <a:r>
              <a:rPr lang="fr-FR" dirty="0"/>
              <a:t>Que vais-je apprendre de cette formation ? </a:t>
            </a:r>
            <a:br>
              <a:rPr lang="fr-FR" dirty="0"/>
            </a:br>
            <a:r>
              <a:rPr lang="fr-FR" dirty="0"/>
              <a:t>Résultats attendus du PFM</a:t>
            </a:r>
            <a:endParaRPr lang="en-US" dirty="0"/>
          </a:p>
        </p:txBody>
      </p:sp>
      <p:sp>
        <p:nvSpPr>
          <p:cNvPr id="3" name="Content Placeholder 2"/>
          <p:cNvSpPr>
            <a:spLocks noGrp="1"/>
          </p:cNvSpPr>
          <p:nvPr>
            <p:ph idx="1"/>
          </p:nvPr>
        </p:nvSpPr>
        <p:spPr>
          <a:xfrm>
            <a:off x="176664" y="2409190"/>
            <a:ext cx="5518407" cy="4254500"/>
          </a:xfrm>
        </p:spPr>
        <p:txBody>
          <a:bodyPr>
            <a:normAutofit/>
          </a:bodyPr>
          <a:lstStyle/>
          <a:p>
            <a:r>
              <a:rPr lang="fr-FR" sz="2000" dirty="0"/>
              <a:t>Connaissances théoriques et pratiques des tâches de base de surveillance de la santé publique dans les PDE, y compris l'élaboration de plans et de formations spécifiques aux PDE</a:t>
            </a:r>
          </a:p>
          <a:p>
            <a:r>
              <a:rPr lang="fr-FR" sz="2000" dirty="0"/>
              <a:t>Le matériel à emporter comprend </a:t>
            </a:r>
            <a:r>
              <a:rPr lang="en-US" sz="2000" dirty="0"/>
              <a:t>:</a:t>
            </a:r>
          </a:p>
          <a:p>
            <a:pPr lvl="1"/>
            <a:r>
              <a:rPr lang="fr-FR" sz="1800" dirty="0">
                <a:solidFill>
                  <a:srgbClr val="FF0000"/>
                </a:solidFill>
              </a:rPr>
              <a:t>liste à puces des matériels, tels que le manuel/le cahier de travail du participant</a:t>
            </a:r>
          </a:p>
          <a:p>
            <a:pPr lvl="1"/>
            <a:r>
              <a:rPr lang="fr-FR" sz="1800" dirty="0">
                <a:solidFill>
                  <a:srgbClr val="FF0000"/>
                </a:solidFill>
              </a:rPr>
              <a:t>Évaluations ou commentaires</a:t>
            </a:r>
          </a:p>
          <a:p>
            <a:pPr lvl="1"/>
            <a:r>
              <a:rPr lang="fr-FR" sz="1800" dirty="0">
                <a:solidFill>
                  <a:srgbClr val="FF0000"/>
                </a:solidFill>
              </a:rPr>
              <a:t>les plans d'action</a:t>
            </a:r>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5071" y="2603500"/>
            <a:ext cx="6200855" cy="3100428"/>
          </a:xfrm>
          <a:prstGeom prst="rect">
            <a:avLst/>
          </a:prstGeom>
        </p:spPr>
      </p:pic>
      <p:sp>
        <p:nvSpPr>
          <p:cNvPr id="6" name="TextBox 5"/>
          <p:cNvSpPr txBox="1"/>
          <p:nvPr/>
        </p:nvSpPr>
        <p:spPr>
          <a:xfrm>
            <a:off x="5695071" y="5703928"/>
            <a:ext cx="6200855" cy="646331"/>
          </a:xfrm>
          <a:prstGeom prst="rect">
            <a:avLst/>
          </a:prstGeom>
          <a:noFill/>
        </p:spPr>
        <p:txBody>
          <a:bodyPr wrap="square" rtlCol="0">
            <a:spAutoFit/>
          </a:bodyPr>
          <a:lstStyle/>
          <a:p>
            <a:pPr algn="ctr"/>
            <a:r>
              <a:rPr lang="fr-FR" dirty="0">
                <a:solidFill>
                  <a:srgbClr val="FF0000"/>
                </a:solidFill>
              </a:rPr>
              <a:t>Exemple de photo ; à actualiser avec une photo spécifique au pays</a:t>
            </a:r>
            <a:endParaRPr lang="en-US" dirty="0">
              <a:solidFill>
                <a:srgbClr val="FF0000"/>
              </a:solidFill>
            </a:endParaRPr>
          </a:p>
        </p:txBody>
      </p:sp>
    </p:spTree>
    <p:extLst>
      <p:ext uri="{BB962C8B-B14F-4D97-AF65-F5344CB8AC3E}">
        <p14:creationId xmlns:p14="http://schemas.microsoft.com/office/powerpoint/2010/main" val="967459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Évaluation du PFM : Plusieurs niveaux</a:t>
            </a:r>
            <a:endParaRPr lang="en-US" dirty="0"/>
          </a:p>
        </p:txBody>
      </p:sp>
      <p:sp>
        <p:nvSpPr>
          <p:cNvPr id="3" name="Content Placeholder 2"/>
          <p:cNvSpPr>
            <a:spLocks noGrp="1"/>
          </p:cNvSpPr>
          <p:nvPr>
            <p:ph idx="1"/>
          </p:nvPr>
        </p:nvSpPr>
        <p:spPr>
          <a:xfrm>
            <a:off x="475956" y="2395504"/>
            <a:ext cx="7403124" cy="3945890"/>
          </a:xfrm>
        </p:spPr>
        <p:txBody>
          <a:bodyPr>
            <a:noAutofit/>
          </a:bodyPr>
          <a:lstStyle/>
          <a:p>
            <a:r>
              <a:rPr lang="fr-FR" sz="2400" dirty="0">
                <a:solidFill>
                  <a:srgbClr val="FF0000"/>
                </a:solidFill>
              </a:rPr>
              <a:t>Incluez ici des éléments d'évaluation. Par exemple </a:t>
            </a:r>
            <a:r>
              <a:rPr lang="en-US" sz="2400" dirty="0">
                <a:solidFill>
                  <a:srgbClr val="FF0000"/>
                </a:solidFill>
              </a:rPr>
              <a:t>:</a:t>
            </a:r>
          </a:p>
          <a:p>
            <a:pPr lvl="1"/>
            <a:r>
              <a:rPr lang="fr-FR" sz="2000" dirty="0">
                <a:solidFill>
                  <a:srgbClr val="FF0000"/>
                </a:solidFill>
              </a:rPr>
              <a:t>Enquête basée sur les perspectives avant et après la formation</a:t>
            </a:r>
          </a:p>
          <a:p>
            <a:pPr lvl="1"/>
            <a:r>
              <a:rPr lang="fr-FR" sz="2000" dirty="0">
                <a:solidFill>
                  <a:srgbClr val="FF0000"/>
                </a:solidFill>
              </a:rPr>
              <a:t>Test basé sur les connaissances avant et après certains éléments de la formation</a:t>
            </a:r>
          </a:p>
          <a:p>
            <a:pPr lvl="1"/>
            <a:r>
              <a:rPr lang="fr-FR" sz="2000" dirty="0">
                <a:solidFill>
                  <a:srgbClr val="FF0000"/>
                </a:solidFill>
              </a:rPr>
              <a:t>Tests basés sur les compétences après l'exécution de certaines compétences</a:t>
            </a:r>
          </a:p>
          <a:p>
            <a:pPr lvl="1"/>
            <a:r>
              <a:rPr lang="fr-FR" sz="2000" dirty="0">
                <a:solidFill>
                  <a:srgbClr val="FF0000"/>
                </a:solidFill>
              </a:rPr>
              <a:t>Présentations orales finales du plan d'action pour donner - ou transmettre - la formation à d'autres PDE.</a:t>
            </a:r>
            <a:endParaRPr lang="en-US" sz="2000" dirty="0">
              <a:solidFill>
                <a:srgbClr val="FF0000"/>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9080" y="2601315"/>
            <a:ext cx="3505689" cy="3534268"/>
          </a:xfrm>
          <a:prstGeom prst="rect">
            <a:avLst/>
          </a:prstGeom>
        </p:spPr>
      </p:pic>
    </p:spTree>
    <p:extLst>
      <p:ext uri="{BB962C8B-B14F-4D97-AF65-F5344CB8AC3E}">
        <p14:creationId xmlns:p14="http://schemas.microsoft.com/office/powerpoint/2010/main" val="472499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Qu'attend-on de moi au PFM</a:t>
            </a:r>
            <a:r>
              <a:rPr lang="en-US" dirty="0"/>
              <a:t>?</a:t>
            </a:r>
          </a:p>
        </p:txBody>
      </p:sp>
      <p:sp>
        <p:nvSpPr>
          <p:cNvPr id="3" name="Content Placeholder 2"/>
          <p:cNvSpPr>
            <a:spLocks noGrp="1"/>
          </p:cNvSpPr>
          <p:nvPr>
            <p:ph idx="1"/>
          </p:nvPr>
        </p:nvSpPr>
        <p:spPr>
          <a:xfrm>
            <a:off x="6210909" y="2213610"/>
            <a:ext cx="5676291" cy="4503420"/>
          </a:xfrm>
        </p:spPr>
        <p:txBody>
          <a:bodyPr>
            <a:normAutofit fontScale="92500" lnSpcReduction="10000"/>
          </a:bodyPr>
          <a:lstStyle/>
          <a:p>
            <a:r>
              <a:rPr lang="fr-FR" sz="2000" dirty="0"/>
              <a:t>Participez à chaque séance chaque jour</a:t>
            </a:r>
          </a:p>
          <a:p>
            <a:r>
              <a:rPr lang="fr-FR" sz="2000" dirty="0"/>
              <a:t>Prenez des notes tout au long de la formation sur comment vous pouvez donner - ou transmettre - cette formation à d'autres personnes.</a:t>
            </a:r>
          </a:p>
          <a:p>
            <a:r>
              <a:rPr lang="fr-FR" sz="2000" dirty="0">
                <a:solidFill>
                  <a:srgbClr val="FF0000"/>
                </a:solidFill>
              </a:rPr>
              <a:t>D'autres considérations peuvent être :</a:t>
            </a:r>
          </a:p>
          <a:p>
            <a:r>
              <a:rPr lang="fr-FR" sz="2000" dirty="0">
                <a:solidFill>
                  <a:srgbClr val="FF0000"/>
                </a:solidFill>
              </a:rPr>
              <a:t>Faire des présentations en petits groupes à la fin de chaque journée</a:t>
            </a:r>
          </a:p>
          <a:p>
            <a:r>
              <a:rPr lang="fr-FR" sz="2000" dirty="0">
                <a:solidFill>
                  <a:srgbClr val="FF0000"/>
                </a:solidFill>
              </a:rPr>
              <a:t>Faire une présentation formelle à la fin du MTP pour partager le plan d'action de la formation en cascade avec les autres. </a:t>
            </a:r>
          </a:p>
          <a:p>
            <a:r>
              <a:rPr lang="fr-FR" sz="2000" dirty="0">
                <a:solidFill>
                  <a:srgbClr val="FF0000"/>
                </a:solidFill>
              </a:rPr>
              <a:t>Transmettez ce que vous avez appris après le PFM à votre PDE d'origine et à un autre PDE (prioritaire).</a:t>
            </a:r>
            <a:endParaRPr lang="en-US" sz="1800" dirty="0">
              <a:solidFill>
                <a:srgbClr val="FF0000"/>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424" y="2447778"/>
            <a:ext cx="5741485" cy="3244809"/>
          </a:xfrm>
          <a:prstGeom prst="rect">
            <a:avLst/>
          </a:prstGeom>
        </p:spPr>
      </p:pic>
      <p:sp>
        <p:nvSpPr>
          <p:cNvPr id="6" name="Rectangle 5"/>
          <p:cNvSpPr/>
          <p:nvPr/>
        </p:nvSpPr>
        <p:spPr>
          <a:xfrm>
            <a:off x="611098" y="5692587"/>
            <a:ext cx="5557933" cy="646331"/>
          </a:xfrm>
          <a:prstGeom prst="rect">
            <a:avLst/>
          </a:prstGeom>
        </p:spPr>
        <p:txBody>
          <a:bodyPr wrap="none">
            <a:spAutoFit/>
          </a:bodyPr>
          <a:lstStyle/>
          <a:p>
            <a:pPr algn="ctr"/>
            <a:r>
              <a:rPr lang="fr-FR" dirty="0">
                <a:solidFill>
                  <a:srgbClr val="FF0000"/>
                </a:solidFill>
              </a:rPr>
              <a:t>Exemple de photo ; </a:t>
            </a:r>
          </a:p>
          <a:p>
            <a:pPr algn="ctr"/>
            <a:r>
              <a:rPr lang="fr-FR" dirty="0">
                <a:solidFill>
                  <a:srgbClr val="FF0000"/>
                </a:solidFill>
              </a:rPr>
              <a:t>à actualiser avec une photo spécifique au pays</a:t>
            </a:r>
            <a:endParaRPr lang="en-US" dirty="0">
              <a:solidFill>
                <a:srgbClr val="FF0000"/>
              </a:solidFill>
            </a:endParaRPr>
          </a:p>
        </p:txBody>
      </p:sp>
    </p:spTree>
    <p:extLst>
      <p:ext uri="{BB962C8B-B14F-4D97-AF65-F5344CB8AC3E}">
        <p14:creationId xmlns:p14="http://schemas.microsoft.com/office/powerpoint/2010/main" val="2370804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646" y="973668"/>
            <a:ext cx="10148674" cy="706964"/>
          </a:xfrm>
        </p:spPr>
        <p:txBody>
          <a:bodyPr/>
          <a:lstStyle/>
          <a:p>
            <a:r>
              <a:rPr lang="fr-FR" dirty="0"/>
              <a:t>Comment obtenir le diplôme du PFM?</a:t>
            </a:r>
            <a:endParaRPr lang="en-US" dirty="0"/>
          </a:p>
        </p:txBody>
      </p:sp>
      <p:sp>
        <p:nvSpPr>
          <p:cNvPr id="3" name="Content Placeholder 2"/>
          <p:cNvSpPr>
            <a:spLocks noGrp="1"/>
          </p:cNvSpPr>
          <p:nvPr>
            <p:ph idx="1"/>
          </p:nvPr>
        </p:nvSpPr>
        <p:spPr>
          <a:xfrm>
            <a:off x="6094832" y="2379213"/>
            <a:ext cx="5940958" cy="4213528"/>
          </a:xfrm>
        </p:spPr>
        <p:txBody>
          <a:bodyPr>
            <a:noAutofit/>
          </a:bodyPr>
          <a:lstStyle/>
          <a:p>
            <a:r>
              <a:rPr lang="fr-FR" sz="2400" dirty="0"/>
              <a:t>Vous devez obtenir une note minimale de </a:t>
            </a:r>
            <a:r>
              <a:rPr lang="fr-FR" sz="2400" dirty="0">
                <a:solidFill>
                  <a:srgbClr val="FF0000"/>
                </a:solidFill>
              </a:rPr>
              <a:t>[note sur 100]</a:t>
            </a:r>
            <a:r>
              <a:rPr lang="fr-FR" sz="2400" dirty="0"/>
              <a:t> pour obtenir le diplôme du PFM.</a:t>
            </a:r>
          </a:p>
          <a:p>
            <a:r>
              <a:rPr lang="fr-FR" sz="2400" dirty="0"/>
              <a:t>Comment les notes sont calculées</a:t>
            </a:r>
          </a:p>
          <a:p>
            <a:pPr lvl="1"/>
            <a:r>
              <a:rPr lang="fr-FR" sz="2000" dirty="0"/>
              <a:t>[</a:t>
            </a:r>
            <a:r>
              <a:rPr lang="fr-FR" sz="2000" dirty="0">
                <a:solidFill>
                  <a:srgbClr val="FF0000"/>
                </a:solidFill>
              </a:rPr>
              <a:t>%, le cas échéant</a:t>
            </a:r>
            <a:r>
              <a:rPr lang="fr-FR" sz="2000" dirty="0"/>
              <a:t>] assiduité</a:t>
            </a:r>
          </a:p>
          <a:p>
            <a:pPr lvl="1"/>
            <a:r>
              <a:rPr lang="fr-FR" sz="2000" dirty="0"/>
              <a:t>[</a:t>
            </a:r>
            <a:r>
              <a:rPr lang="fr-FR" sz="2000" dirty="0">
                <a:solidFill>
                  <a:srgbClr val="FF0000"/>
                </a:solidFill>
              </a:rPr>
              <a:t>%</a:t>
            </a:r>
            <a:r>
              <a:rPr lang="fr-FR" sz="2000" dirty="0"/>
              <a:t>] </a:t>
            </a:r>
            <a:r>
              <a:rPr lang="fr-FR" sz="2000" b="1" dirty="0"/>
              <a:t>présentation finale/présentation du plan d'action</a:t>
            </a:r>
          </a:p>
          <a:p>
            <a:pPr lvl="1"/>
            <a:r>
              <a:rPr lang="fr-FR" sz="2000" dirty="0"/>
              <a:t>[</a:t>
            </a:r>
            <a:r>
              <a:rPr lang="fr-FR" sz="2000" dirty="0">
                <a:solidFill>
                  <a:srgbClr val="FF0000"/>
                </a:solidFill>
              </a:rPr>
              <a:t>%</a:t>
            </a:r>
            <a:r>
              <a:rPr lang="fr-FR" sz="2000" dirty="0"/>
              <a:t>] résultats du </a:t>
            </a:r>
            <a:r>
              <a:rPr lang="fr-FR" sz="2000" dirty="0" err="1"/>
              <a:t>post-test</a:t>
            </a:r>
            <a:endParaRPr lang="fr-FR" sz="2000" dirty="0"/>
          </a:p>
          <a:p>
            <a:pPr lvl="1"/>
            <a:r>
              <a:rPr lang="fr-FR" sz="2000" dirty="0"/>
              <a:t>[</a:t>
            </a:r>
            <a:r>
              <a:rPr lang="fr-FR" sz="2000" dirty="0">
                <a:solidFill>
                  <a:srgbClr val="FF0000"/>
                </a:solidFill>
              </a:rPr>
              <a:t>%</a:t>
            </a:r>
            <a:r>
              <a:rPr lang="fr-FR" sz="2000" dirty="0"/>
              <a:t>] listes de contrôle des compétences</a:t>
            </a:r>
          </a:p>
          <a:p>
            <a:pPr lvl="1"/>
            <a:endParaRPr lang="fr-FR" sz="2000" b="1"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646" y="2379213"/>
            <a:ext cx="5301186" cy="3498244"/>
          </a:xfrm>
          <a:prstGeom prst="rect">
            <a:avLst/>
          </a:prstGeom>
        </p:spPr>
      </p:pic>
    </p:spTree>
    <p:extLst>
      <p:ext uri="{BB962C8B-B14F-4D97-AF65-F5344CB8AC3E}">
        <p14:creationId xmlns:p14="http://schemas.microsoft.com/office/powerpoint/2010/main" val="2613292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8215" y="869389"/>
            <a:ext cx="8677845" cy="706964"/>
          </a:xfrm>
        </p:spPr>
        <p:txBody>
          <a:bodyPr/>
          <a:lstStyle/>
          <a:p>
            <a:r>
              <a:rPr lang="fr-FR" dirty="0"/>
              <a:t>Conseils pour votre présentation du plan d'action en cascade</a:t>
            </a:r>
            <a:endParaRPr lang="en-US" dirty="0"/>
          </a:p>
        </p:txBody>
      </p:sp>
      <p:sp>
        <p:nvSpPr>
          <p:cNvPr id="3" name="Content Placeholder 2"/>
          <p:cNvSpPr>
            <a:spLocks noGrp="1"/>
          </p:cNvSpPr>
          <p:nvPr>
            <p:ph idx="1"/>
          </p:nvPr>
        </p:nvSpPr>
        <p:spPr>
          <a:xfrm>
            <a:off x="507274" y="2509359"/>
            <a:ext cx="11430000" cy="3911600"/>
          </a:xfrm>
        </p:spPr>
        <p:txBody>
          <a:bodyPr>
            <a:normAutofit lnSpcReduction="10000"/>
          </a:bodyPr>
          <a:lstStyle/>
          <a:p>
            <a:pPr lvl="0"/>
            <a:r>
              <a:rPr lang="fr-FR" sz="2400" dirty="0"/>
              <a:t>N'oubliez pas que vous devez transmettre cette formation en cascade à [</a:t>
            </a:r>
            <a:r>
              <a:rPr lang="fr-FR" sz="2400" dirty="0">
                <a:solidFill>
                  <a:srgbClr val="FF0000"/>
                </a:solidFill>
              </a:rPr>
              <a:t>nombre</a:t>
            </a:r>
            <a:r>
              <a:rPr lang="fr-FR" sz="2400" dirty="0"/>
              <a:t>] PDE</a:t>
            </a:r>
            <a:r>
              <a:rPr lang="en-US" sz="2400" dirty="0"/>
              <a:t>.</a:t>
            </a:r>
          </a:p>
          <a:p>
            <a:pPr lvl="1"/>
            <a:r>
              <a:rPr lang="fr-FR" sz="2000" dirty="0"/>
              <a:t>Votre PDE d'origine : Vous devez commencer ce travail avant le [date]. Vous pouvez choisir comment distribuer le matériel, mais vous devez présenter un plan d'action à cet effet</a:t>
            </a:r>
            <a:r>
              <a:rPr lang="en-US" sz="2000" dirty="0"/>
              <a:t>. </a:t>
            </a:r>
          </a:p>
          <a:p>
            <a:pPr lvl="1"/>
            <a:r>
              <a:rPr lang="en-US" sz="2000" dirty="0"/>
              <a:t>[</a:t>
            </a:r>
            <a:r>
              <a:rPr lang="en-US" sz="2000" dirty="0" err="1">
                <a:solidFill>
                  <a:srgbClr val="FF0000"/>
                </a:solidFill>
              </a:rPr>
              <a:t>Nombre</a:t>
            </a:r>
            <a:r>
              <a:rPr lang="en-US" sz="2000" dirty="0">
                <a:solidFill>
                  <a:srgbClr val="FF0000"/>
                </a:solidFill>
              </a:rPr>
              <a:t> de</a:t>
            </a:r>
            <a:r>
              <a:rPr lang="en-US" sz="2000" dirty="0"/>
              <a:t>] </a:t>
            </a:r>
            <a:r>
              <a:rPr lang="fr-FR" sz="2000" dirty="0"/>
              <a:t>PDE supplémentaire, selon les priorités de </a:t>
            </a:r>
            <a:r>
              <a:rPr lang="fr-FR" sz="2000" dirty="0">
                <a:solidFill>
                  <a:srgbClr val="FF0000"/>
                </a:solidFill>
              </a:rPr>
              <a:t>[l'agence sanitaire du PDE] </a:t>
            </a:r>
            <a:r>
              <a:rPr lang="fr-FR" sz="2000" dirty="0"/>
              <a:t>: Vous ne serez à ce PDE que pendant </a:t>
            </a:r>
            <a:r>
              <a:rPr lang="fr-FR" sz="2000" dirty="0">
                <a:solidFill>
                  <a:srgbClr val="FF0000"/>
                </a:solidFill>
              </a:rPr>
              <a:t>[nombre de] </a:t>
            </a:r>
            <a:r>
              <a:rPr lang="fr-FR" sz="2000" dirty="0"/>
              <a:t>jours, car vous devrez voyager. Vous pouvez rencontrez plusieurs groupes ou équipes pendant ces jours.</a:t>
            </a:r>
          </a:p>
          <a:p>
            <a:pPr lvl="1"/>
            <a:r>
              <a:rPr lang="fr-FR" sz="2000" dirty="0"/>
              <a:t>Nous ne nous attendons pas à ce que vous transmettiez l'intégralité du programme du PFM aux autres membres du personnel du PDE. Vous n'offrez pas un programme de formation des formateurs au PDE. Vous ne faites que former le personnel des PDE.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295729"/>
            <a:ext cx="2225694" cy="2213630"/>
          </a:xfrm>
          <a:prstGeom prst="rect">
            <a:avLst/>
          </a:prstGeom>
        </p:spPr>
      </p:pic>
    </p:spTree>
    <p:extLst>
      <p:ext uri="{BB962C8B-B14F-4D97-AF65-F5344CB8AC3E}">
        <p14:creationId xmlns:p14="http://schemas.microsoft.com/office/powerpoint/2010/main" val="6777727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1177</TotalTime>
  <Words>1270</Words>
  <Application>Microsoft Office PowerPoint</Application>
  <PresentationFormat>Grand écran</PresentationFormat>
  <Paragraphs>140</Paragraphs>
  <Slides>17</Slides>
  <Notes>17</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17</vt:i4>
      </vt:variant>
    </vt:vector>
  </HeadingPairs>
  <TitlesOfParts>
    <vt:vector size="22" baseType="lpstr">
      <vt:lpstr>Arial</vt:lpstr>
      <vt:lpstr>Calibri</vt:lpstr>
      <vt:lpstr>Century Gothic</vt:lpstr>
      <vt:lpstr>Wingdings 3</vt:lpstr>
      <vt:lpstr>Ion Boardroom</vt:lpstr>
      <vt:lpstr>    Programme de formation de maîtres (PFM)  La santé publique aux points d'entrée </vt:lpstr>
      <vt:lpstr>Aperçu du programme</vt:lpstr>
      <vt:lpstr>Contexte du PFM : Pourquoi sommes-nous là ?</vt:lpstr>
      <vt:lpstr>Portée et objectif</vt:lpstr>
      <vt:lpstr>Que vais-je apprendre de cette formation ?  Résultats attendus du PFM</vt:lpstr>
      <vt:lpstr>Évaluation du PFM : Plusieurs niveaux</vt:lpstr>
      <vt:lpstr>Qu'attend-on de moi au PFM?</vt:lpstr>
      <vt:lpstr>Comment obtenir le diplôme du PFM?</vt:lpstr>
      <vt:lpstr>Conseils pour votre présentation du plan d'action en cascade</vt:lpstr>
      <vt:lpstr>Contenu de votre présentation du plan d'action en cascade</vt:lpstr>
      <vt:lpstr>Format de votre présentation du plan d'action en cascade</vt:lpstr>
      <vt:lpstr>Présentation PowerPoint</vt:lpstr>
      <vt:lpstr>Rencontrez l'équipe de planification et de facilitation du PFM !</vt:lpstr>
      <vt:lpstr>Heures de travail du facilitateur</vt:lpstr>
      <vt:lpstr>Aperçu de l'agenda du PFM [Exemple de format]</vt:lpstr>
      <vt:lpstr>Rencontrez les participants au PFM!</vt:lpstr>
      <vt:lpstr>Présentations autour de la salle</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89</cp:revision>
  <dcterms:created xsi:type="dcterms:W3CDTF">2018-05-15T08:59:29Z</dcterms:created>
  <dcterms:modified xsi:type="dcterms:W3CDTF">2021-05-21T09:30:50Z</dcterms:modified>
</cp:coreProperties>
</file>